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7"/>
  </p:notesMasterIdLst>
  <p:sldIdLst>
    <p:sldId id="859" r:id="rId3"/>
    <p:sldId id="1140" r:id="rId4"/>
    <p:sldId id="1142" r:id="rId5"/>
    <p:sldId id="1143" r:id="rId6"/>
    <p:sldId id="1169" r:id="rId7"/>
    <p:sldId id="1170" r:id="rId8"/>
    <p:sldId id="1171" r:id="rId9"/>
    <p:sldId id="1172" r:id="rId10"/>
    <p:sldId id="1173" r:id="rId11"/>
    <p:sldId id="1174" r:id="rId12"/>
    <p:sldId id="1175" r:id="rId13"/>
    <p:sldId id="1176" r:id="rId14"/>
    <p:sldId id="1177" r:id="rId15"/>
    <p:sldId id="1178" r:id="rId16"/>
    <p:sldId id="1179" r:id="rId17"/>
    <p:sldId id="1180" r:id="rId18"/>
    <p:sldId id="1181" r:id="rId19"/>
    <p:sldId id="1182" r:id="rId20"/>
    <p:sldId id="1183" r:id="rId21"/>
    <p:sldId id="1184" r:id="rId22"/>
    <p:sldId id="1185" r:id="rId23"/>
    <p:sldId id="1186" r:id="rId24"/>
    <p:sldId id="1187" r:id="rId25"/>
    <p:sldId id="1188" r:id="rId26"/>
    <p:sldId id="1144" r:id="rId27"/>
    <p:sldId id="1145" r:id="rId28"/>
    <p:sldId id="1146" r:id="rId29"/>
    <p:sldId id="1147" r:id="rId30"/>
    <p:sldId id="1148" r:id="rId31"/>
    <p:sldId id="1149" r:id="rId32"/>
    <p:sldId id="1150" r:id="rId33"/>
    <p:sldId id="1151" r:id="rId34"/>
    <p:sldId id="1152" r:id="rId35"/>
    <p:sldId id="1153" r:id="rId36"/>
    <p:sldId id="1154" r:id="rId37"/>
    <p:sldId id="1155" r:id="rId38"/>
    <p:sldId id="1156" r:id="rId39"/>
    <p:sldId id="1157" r:id="rId40"/>
    <p:sldId id="1158" r:id="rId41"/>
    <p:sldId id="1159" r:id="rId42"/>
    <p:sldId id="1160" r:id="rId43"/>
    <p:sldId id="1161" r:id="rId44"/>
    <p:sldId id="1162" r:id="rId45"/>
    <p:sldId id="1163" r:id="rId4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8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0" Type="http://schemas.openxmlformats.org/officeDocument/2006/relationships/tableStyles" Target="tableStyles.xml"/><Relationship Id="rId5" Type="http://schemas.openxmlformats.org/officeDocument/2006/relationships/slide" Target="slides/slide3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notesMaster" Target="notesMasters/notesMaster1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7.png"/><Relationship Id="rId1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3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3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3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700808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质检卷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96952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B12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泉州市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2024—2025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学年度初中毕业班模拟考试（一）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科技工作人员用湿敏电阻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附着在土壤表面上，可测土壤中含水量的变化，土壤中含水量变低，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的阻值变小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如图所示的电路中，电源电压恒定不变，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为定值电阻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当土壤中含水量变低，电表的示数也变小，符合要求的电路是（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4137" y="2636912"/>
            <a:ext cx="11795725" cy="194948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19542" y="198990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如图所示，电源电压恒为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，灯泡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灯丝的阻值不随温度变化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后，灯泡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正常发光，当滑动变阻器接入电路的阻值为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的示数为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2.5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当滑动变阻器接入电路的阻值变为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时，则（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的示数变为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 V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的示数变为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A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电路的总功率变为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 W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的功率变为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 W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64040" y="445598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71270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3311" y="2478922"/>
            <a:ext cx="2698083" cy="1891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如图所示，电源电压恒定不变，灯泡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灯丝的阻值不随温度变化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端移动时（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的示数变大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变暗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的示数变小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变亮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的示数不变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变暗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的示数变小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亮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47334" y="1340768"/>
            <a:ext cx="3054895" cy="26492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826604" y="391899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96610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填空题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厨房是我们制作美食的场所，只要你留心观察就会发现小小的厨房中蕴含着很多物理知识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请结合厨房场景，回答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15~17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厨房里的电灯、电饭锅和抽油烟机要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联接入电路中，电饭锅是利用电流的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效应工作的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67214" y="249289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并　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582605" y="3019091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热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如图所示，用炖盅炖汤，在大煲内的水沸腾过程中，煲盖不断跳动，这是水蒸气的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能转化为煲盖的机械能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若汤的沸点与水的沸点相同，则炖盅内的汤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不会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）沸腾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43078" y="530120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42678" y="135740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内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6535" y="193514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不会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0910" y="2568219"/>
            <a:ext cx="4169320" cy="2605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炒肉片前，厨师常将适量的淀粉拌入肉片中，形成一层保护膜，防止下锅后肉片里的水分因受热过快发生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填物态变化名称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），使肉片的口感更嫩滑、细腻；炒肉片过程中，主要是通过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的方式增大肉片的内能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如图所示，用气球与头发摩擦几下，头发就随着气球飘起来，是因为摩擦过程中电荷发生了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，摩擦后头发和气球带上了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电荷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27054" y="3645024"/>
            <a:ext cx="2904732" cy="233008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17645" y="597510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22998" y="134076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汽化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468327" y="1911406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热传递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390113" y="3014204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转移　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631786" y="298927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异种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如图甲所示是某家用电子式电能表的表盘，表盘上的示数为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kW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∙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；家里只使用图乙的蒸蛋器，用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蒸熟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个鸡蛋，电能表指示灯闪烁了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96 imp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，则该蒸蛋器的电功率为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74276" y="522920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59502" y="836712"/>
            <a:ext cx="1417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ea typeface="等线" panose="02010600030101010101" pitchFamily="2" charset="-122"/>
              </a:rPr>
              <a:t>2 025.2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30910" y="1924577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360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6723" y="2608516"/>
            <a:ext cx="7151467" cy="27369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如图甲，电源电压恒定不变，闭合开关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，滑动变阻器的滑片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端移动到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端，灯泡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端时，灯泡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正常发光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则灯泡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的额定功率为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；滑动变阻器最大阻值为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70870" y="2852936"/>
            <a:ext cx="5627434" cy="237458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22812" y="521684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74726" y="1950641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9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383238" y="1917088"/>
            <a:ext cx="1111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10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作图题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在图中标出小磁针静止时右端的磁极，并标出电源的正极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988840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70870" y="2492896"/>
            <a:ext cx="4019550" cy="27622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94156" y="537321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21</a:t>
            </a:r>
            <a:r>
              <a:rPr lang="zh-CN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0870" y="2459735"/>
            <a:ext cx="4295238" cy="28285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图甲为一个带开关的五孔插座，开关闭合，插座可以提供工作电压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请在图乙中，将电路连接完整，要求符合安全用电原则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988840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6854" y="2420888"/>
            <a:ext cx="5961590" cy="251356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45874" y="537321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9400" y="1988647"/>
            <a:ext cx="3733806" cy="2627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b="1" kern="100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 选择题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每小题只有一个选项符合题目要求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四川舰是我国海军新一代两栖攻击舰，创新应用电磁弹射和阻拦技术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世界上首先揭开电与磁之间奥秘的科学家是（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欧姆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奥斯特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法拉第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下列数据中，符合实际情况的是（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洗澡时水的适宜温度为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健康成年人的体温为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泉州冬天最低气温可达－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让人舒适的室温约为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59102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447134" y="36296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简答题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如图所示，电动汽车具有环保节能的特点，深受大家喜爱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表格中是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两种品牌充电桩的主要参数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请用物理知识回答下列问题：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）安装充电桩时，是否需要连接地线？为什么？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5807005"/>
            <a:ext cx="11809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安装充电桩是需要接地线的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接地线可以避免因充电桩</a:t>
            </a:r>
            <a:r>
              <a:rPr lang="zh-CN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发生漏电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而造成触电事故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92508" y="3156703"/>
            <a:ext cx="1561368" cy="201026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211417" y="500111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4871070" y="3218404"/>
          <a:ext cx="5095624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098198"/>
                <a:gridCol w="1498713"/>
                <a:gridCol w="1498713"/>
              </a:tblGrid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充电桩品牌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输入电压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220 V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220 V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最大输出电流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32 A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16 A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输出功率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7kW</a:t>
                      </a:r>
                      <a:endParaRPr lang="zh-CN" sz="1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kern="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kW</a:t>
                      </a:r>
                      <a:endParaRPr lang="zh-CN" sz="1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4566" y="908720"/>
            <a:ext cx="9094291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）给汽车充等量的电能，用哪种品牌的充电桩更快？为什么？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4566" y="4221088"/>
            <a:ext cx="8950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品牌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品牌充电桩的输出功率大于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品牌的输出功率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4726" y="1589082"/>
            <a:ext cx="1561368" cy="201026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628937" y="359934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809703" y="1755748"/>
          <a:ext cx="5095624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098198"/>
                <a:gridCol w="1498713"/>
                <a:gridCol w="1498713"/>
              </a:tblGrid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充电桩品牌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输入电压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220 V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220 V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最大输出电流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32 A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16 A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输出功率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7kW</a:t>
                      </a:r>
                      <a:endParaRPr lang="zh-CN" sz="1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kern="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kW</a:t>
                      </a:r>
                      <a:endParaRPr lang="zh-CN" sz="1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实验题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）探究影响蒸发快慢因素的实验中：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）如图甲所示，在四块相同的玻璃板同时滴上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相等的水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）选择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两图进行实验，可探究水蒸发快慢与水的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）选择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两图进行实验，可探究水蒸发快慢与水的温度的关系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8662" y="1628800"/>
            <a:ext cx="10128735" cy="24482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88456" y="406486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31310" y="4574243"/>
            <a:ext cx="26597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　质量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或体积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361161" y="5229200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表面积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702718" y="5733949"/>
            <a:ext cx="1558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黑体" panose="02010609060101010101" pitchFamily="49" charset="-122"/>
              </a:rPr>
              <a:t>A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ea typeface="黑体" panose="02010609060101010101" pitchFamily="49" charset="-122"/>
              </a:rPr>
              <a:t>C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）选择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两图进行实验，可探究水蒸发快慢与水表面的空气流速的关系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实验中如果利用电吹风来改变空气流速，应选用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热风挡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冷风挡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）如图乙，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透火焙干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是《天工开物》记载造纸的一道工序，将刚生产出的湿纸张贴在烤火的墙上，可加快湿纸变干，原因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__________________________________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08030" y="3684351"/>
            <a:ext cx="9591496" cy="231841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71070" y="596077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00667" y="1383159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冷风挡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594619" y="3029390"/>
            <a:ext cx="54052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提高湿纸的温度、增加湿纸的</a:t>
            </a:r>
            <a:r>
              <a:rPr lang="zh-CN" altLang="zh-CN" sz="2400" smtClean="0">
                <a:ea typeface="黑体" panose="02010609060101010101" pitchFamily="49" charset="-122"/>
                <a:cs typeface="Times New Roman" panose="02020603050405020304" pitchFamily="18" charset="0"/>
              </a:rPr>
              <a:t>表面积</a:t>
            </a:r>
            <a:endParaRPr lang="en-US" altLang="zh-CN" sz="2400" smtClean="0"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28771" y="3446026"/>
            <a:ext cx="29690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答对一点即可</a:t>
            </a:r>
            <a:r>
              <a:rPr lang="zh-CN" altLang="zh-CN" sz="2400" kern="100">
                <a:cs typeface="Times New Roman" panose="02020603050405020304" pitchFamily="18" charset="0"/>
              </a:rPr>
              <a:t>）　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）图甲是探究水在沸腾前后温度变化特点的实验装置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）安装烧杯和温度计时，二者应先确定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）组装好器材后，用酒精灯给水加热，某时刻温度计的示数如图乙所示，为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79576" y="1404038"/>
            <a:ext cx="8329625" cy="25202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30260" y="407707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39222" y="4641165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烧杯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66614" y="5733256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98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）实验时，当看到水中有大量气泡不断上升、变大，到水面破裂开来，气泡里面的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散发到空气中，就表明水沸腾了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）如图丙，根据实验数据绘制出水的温度随加热时间变化关系的图像，由图可知水的沸点为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99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，说明实验时水面上方的大气压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个标准大气压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8782" y="3212976"/>
            <a:ext cx="8106105" cy="245265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162308" y="573325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70670" y="1358020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水蒸气　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463358" y="2348880"/>
            <a:ext cx="23503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或低于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）第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撤掉酒精灯后，发现有一段时间水温依然保持不变，原因是这段时间内陶土网的温度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烧杯内水的温度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8742" y="2276872"/>
            <a:ext cx="8106105" cy="24526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02268" y="479715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22798" y="1263850"/>
            <a:ext cx="26597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　高于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或大于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1697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）如图为探究导体在磁场中运动时产生感应电流的条件的实验装置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）实验中，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棒的材料应选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塑料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）图中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两接线柱间接入灵敏电流计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闭合开关，保持磁铁不动，让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棒沿左右方向运动时，灵敏电流计指针发生偏转；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闭合开关，保持磁铁不动，让</a:t>
            </a:r>
            <a:r>
              <a:rPr lang="en-US" altLang="zh-CN" i="1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棒沿上下方向运动时，灵敏电流计指针不发生偏转；</a:t>
            </a:r>
            <a:endParaRPr lang="zh-CN" altLang="zh-CN" sz="1400" kern="1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断开开关，无论磁铁如何放置、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棒怎样运动，灵敏电流计指针都不发生偏转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实验表明：闭合电路的部分导体在磁场中做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运动时，电路中产生感应电流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据此原理制造的设备有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举一例即可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91550" y="1412776"/>
            <a:ext cx="2377540" cy="161459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518545" y="3117781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59102" y="134939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铜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599262" y="5373216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切割磁感线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124651" y="5829975"/>
            <a:ext cx="35878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发电机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或动圈式话筒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棒向右运动时灵敏电流计的指针向右偏转，若要使灵敏电流计的指针向左偏转，可采取的具体措施是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写出一种即可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）图中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两接线柱间的灵敏电流计换成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可探究磁场对电流的作用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81580" y="2573949"/>
            <a:ext cx="3678592" cy="249814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59102" y="507209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46934" y="1253951"/>
            <a:ext cx="74396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　让</a:t>
            </a:r>
            <a:r>
              <a:rPr lang="en-US" altLang="zh-CN" sz="2400" i="1" kern="100">
                <a:cs typeface="Times New Roman" panose="02020603050405020304" pitchFamily="18" charset="0"/>
              </a:rPr>
              <a:t>AB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棒向左运动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或对调磁体的</a:t>
            </a:r>
            <a:r>
              <a:rPr lang="en-US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极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10378" y="194644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电源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）探究电流与电阻的关系，实验器材有： 电源（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恒为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.5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）、电流表（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~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.6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、电压表（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~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）、滑动变阻器（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）、开关、导线若干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）用笔画线代替导线，将图甲的电路连接完整，要求滑片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端移动时，接入电路的阻值变大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5939" y="3501008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42878" y="3233089"/>
            <a:ext cx="6624736" cy="268365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519142" y="577003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723" y="3068960"/>
            <a:ext cx="3772958" cy="25444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通常情况下，下列物体属于导体的是（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铅笔芯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塑料尺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橡胶棒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玻璃杯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如图所示的滑动变阻器，使用时移动滑片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，改变的是滑动变阻器接入电路中电阻丝的（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材料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横截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面积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64611" y="477471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30529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414686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90950" y="3102727"/>
            <a:ext cx="2877748" cy="1642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）把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接入电路，闭合开关后，电压表有示数，电流表无示数，原因是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）排除故障后，选用不同定值电阻接入电路，闭合开关，移动滑动变阻器的滑片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，应观察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表，使其示数保持不变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93734" y="3113500"/>
            <a:ext cx="6768752" cy="274199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99062" y="5854821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70670" y="1340768"/>
            <a:ext cx="22461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定值电阻</a:t>
            </a:r>
            <a:r>
              <a:rPr lang="en-US" altLang="zh-CN" sz="2400" i="1">
                <a:ea typeface="等线" panose="02010600030101010101" pitchFamily="2" charset="-122"/>
              </a:rPr>
              <a:t>R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断路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918742" y="2463279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电压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）根据实验数据作出电流表示数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阻值的关系图像，如图乙，分析图像可知：实验时定值电阻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；电压一定，电流与电阻成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）利用上述提供的器材，按（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）要求不能完成实验的定值电阻是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若想继续完成实验，可采取的措施是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08508" y="3537635"/>
            <a:ext cx="5904656" cy="239195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99062" y="602224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99262" y="1383159"/>
            <a:ext cx="878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2.5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66614" y="194644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反比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911630" y="252740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30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015086" y="2916318"/>
            <a:ext cx="68534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换用阻值更大的滑动变阻器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或减小电源电压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）电动车在充电过程中，电池温度过高可能会自燃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项目式学习小组设计一个自动制冷降温控制装置，当电池温度过高时，启动制冷系统降温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）电路设计：如图电路，利用电磁继电器设计控制电路，电源电压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恒为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为热敏电阻，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为电阻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断开、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闭合，当电流表的示数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≥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mA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时，衔铁被吸下，工作电路的制冷系统启动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71070" y="2996952"/>
            <a:ext cx="4392488" cy="282569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339825" y="573325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的选用：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连接电路时，应先将开关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将电阻箱的阻值调至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</a:t>
            </a:r>
            <a:r>
              <a:rPr lang="en-US" altLang="zh-CN" kern="100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，将热敏电阻</a:t>
            </a:r>
            <a:r>
              <a:rPr lang="en-US" altLang="zh-CN" i="1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kern="100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置于温度不同的环境中</a:t>
            </a:r>
            <a:r>
              <a:rPr lang="zh-CN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kern="100" spc="-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调节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电阻箱</a:t>
            </a:r>
            <a:r>
              <a:rPr lang="en-US" altLang="zh-CN" i="1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的阻值，使电流表的示数保持</a:t>
            </a:r>
            <a:r>
              <a:rPr lang="en-US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mA 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不变，根据欧姆定律计算出热敏电阻</a:t>
            </a:r>
            <a:r>
              <a:rPr lang="en-US" altLang="zh-CN" i="1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kern="100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的阻值，数据如表一</a:t>
            </a:r>
            <a:r>
              <a:rPr lang="zh-CN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pc="-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036695" algn="l"/>
                <a:tab pos="5645150" algn="l"/>
                <a:tab pos="9861550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表一数据可得，热敏电阻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的阻值随温度的升高而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78582" y="4089842"/>
          <a:ext cx="10971211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2194243"/>
                <a:gridCol w="1097121"/>
                <a:gridCol w="1097121"/>
                <a:gridCol w="1097121"/>
                <a:gridCol w="1097121"/>
                <a:gridCol w="1097121"/>
                <a:gridCol w="1097121"/>
                <a:gridCol w="1097121"/>
                <a:gridCol w="1097121"/>
              </a:tblGrid>
              <a:tr h="0">
                <a:tc gridSpan="9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表一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i="1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/Ω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125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75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59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5892252" y="138790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断开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002622" y="1818516"/>
            <a:ext cx="11128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最大　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65363" y="5619262"/>
            <a:ext cx="23503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减小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或变小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11430" y="661666"/>
            <a:ext cx="3630155" cy="23352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换用另一个热敏电阻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，重复实验步骤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，得到数据如表二：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表二数据可得，热敏电阻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的阻值随温度的升高而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根据电路设计要求，热敏电阻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应选用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78582" y="1340768"/>
          <a:ext cx="10971211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2194243"/>
                <a:gridCol w="1097121"/>
                <a:gridCol w="1097121"/>
                <a:gridCol w="1097121"/>
                <a:gridCol w="1097121"/>
                <a:gridCol w="1097121"/>
                <a:gridCol w="1097121"/>
                <a:gridCol w="1097121"/>
                <a:gridCol w="1097121"/>
              </a:tblGrid>
              <a:tr h="0">
                <a:tc gridSpan="9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表二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i="1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/Ω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45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105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170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290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310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4926" y="4037201"/>
            <a:ext cx="2952328" cy="189923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380229" y="609329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22763" y="2901617"/>
            <a:ext cx="23503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增大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或变大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73414" y="3515351"/>
            <a:ext cx="8595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>
                <a:ea typeface="等线" panose="02010600030101010101" pitchFamily="2" charset="-122"/>
              </a:rPr>
              <a:t>R</a:t>
            </a:r>
            <a:r>
              <a:rPr lang="en-US" altLang="zh-CN" sz="2400" i="1" baseline="-25000">
                <a:ea typeface="黑体" panose="02010609060101010101" pitchFamily="49" charset="-122"/>
              </a:rPr>
              <a:t>t</a:t>
            </a:r>
            <a:r>
              <a:rPr lang="en-US" altLang="zh-CN" sz="2400" baseline="-25000">
                <a:ea typeface="黑体" panose="02010609060101010101" pitchFamily="49" charset="-122"/>
              </a:rPr>
              <a:t>1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的测算：开关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断开、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闭合，充电过程中当电池温度达到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时，衔铁被吸下，工作电路的制冷系统开始启动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则可选用阻值为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取代电阻箱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）成品测试：经检测，充电过程中当电池温度达到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时，电流表示数未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达到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mA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，衔铁未被吸下，工作电路的制冷系统不启动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学习小组讨论后，认为出现这种现象的原因可能是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；改进的措施是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06974" y="4725144"/>
            <a:ext cx="2952328" cy="189923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111430" y="1412776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225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54546" y="3429000"/>
            <a:ext cx="5134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电磁铁线圈有电阻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或导线有电阻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2598" y="3963675"/>
            <a:ext cx="77981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减小</a:t>
            </a:r>
            <a:r>
              <a:rPr lang="en-US" altLang="zh-CN" sz="2400" i="1" kern="100"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cs typeface="Times New Roman" panose="02020603050405020304" pitchFamily="18" charset="0"/>
              </a:rPr>
              <a:t>0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的阻值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或增大控制电路电源的电压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计算题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）天然气是一种清洁能源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小华用天然气灶将一壶水烧开，收集的数据如下：水壶里水的质量为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，初温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，末温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100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，消耗天然气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.0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 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 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天然气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J/m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J/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），求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）水吸收的热量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3596823"/>
            <a:ext cx="11440128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已知水的初温、末温、质量及比热容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，</a:t>
            </a: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利用公式</a:t>
            </a:r>
            <a:r>
              <a:rPr lang="en-US" altLang="zh-CN" sz="2400" i="1" kern="100" dirty="0">
                <a:cs typeface="Times New Roman" panose="02020603050405020304" pitchFamily="18" charset="0"/>
              </a:rPr>
              <a:t>Q</a:t>
            </a:r>
            <a:r>
              <a:rPr lang="zh-CN" altLang="zh-CN" sz="2400" kern="100" baseline="-25000" dirty="0">
                <a:ea typeface="黑体" panose="02010609060101010101" pitchFamily="49" charset="-122"/>
                <a:cs typeface="Times New Roman" panose="02020603050405020304" pitchFamily="18" charset="0"/>
              </a:rPr>
              <a:t>吸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＝</a:t>
            </a:r>
            <a:r>
              <a:rPr lang="en-US" altLang="zh-CN" sz="2400" i="1" kern="100" dirty="0">
                <a:cs typeface="Times New Roman" panose="02020603050405020304" pitchFamily="18" charset="0"/>
              </a:rPr>
              <a:t>cm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（</a:t>
            </a:r>
            <a:r>
              <a:rPr lang="en-US" altLang="zh-CN" sz="2400" i="1" kern="100" dirty="0">
                <a:cs typeface="Times New Roman" panose="02020603050405020304" pitchFamily="18" charset="0"/>
              </a:rPr>
              <a:t>t</a:t>
            </a:r>
            <a:r>
              <a:rPr lang="en-US" altLang="zh-CN" sz="2400" kern="100" baseline="-25000" dirty="0">
                <a:cs typeface="Times New Roman" panose="02020603050405020304" pitchFamily="18" charset="0"/>
              </a:rPr>
              <a:t>2</a:t>
            </a: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i="1" kern="100" dirty="0">
                <a:cs typeface="Times New Roman" panose="02020603050405020304" pitchFamily="18" charset="0"/>
              </a:rPr>
              <a:t>t</a:t>
            </a:r>
            <a:r>
              <a:rPr lang="en-US" altLang="zh-CN" sz="2400" kern="100" baseline="-25000" dirty="0">
                <a:cs typeface="Times New Roman" panose="02020603050405020304" pitchFamily="18" charset="0"/>
              </a:rPr>
              <a:t>1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）</a:t>
            </a: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可求出水吸收的热量</a:t>
            </a:r>
            <a:r>
              <a:rPr lang="en-US" altLang="zh-CN" sz="2400" i="1" kern="100" dirty="0">
                <a:cs typeface="Times New Roman" panose="02020603050405020304" pitchFamily="18" charset="0"/>
              </a:rPr>
              <a:t>Q</a:t>
            </a:r>
            <a:r>
              <a:rPr lang="zh-CN" altLang="zh-CN" sz="2400" kern="100" baseline="-25000" dirty="0">
                <a:ea typeface="黑体" panose="02010609060101010101" pitchFamily="49" charset="-122"/>
                <a:cs typeface="Times New Roman" panose="02020603050405020304" pitchFamily="18" charset="0"/>
              </a:rPr>
              <a:t>吸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＝</a:t>
            </a:r>
            <a:r>
              <a:rPr lang="en-US" altLang="zh-CN" sz="2400" kern="100" dirty="0">
                <a:cs typeface="Times New Roman" panose="02020603050405020304" pitchFamily="18" charset="0"/>
              </a:rPr>
              <a:t>4</a:t>
            </a:r>
            <a:r>
              <a:rPr lang="en-US" altLang="zh-CN" sz="2400" kern="100" dirty="0">
                <a:latin typeface="+mn-lt"/>
                <a:cs typeface="Times New Roman" panose="02020603050405020304" pitchFamily="18" charset="0"/>
              </a:rPr>
              <a:t>.2×</a:t>
            </a:r>
            <a:r>
              <a:rPr lang="en-US" altLang="zh-CN" sz="2400" kern="100" dirty="0"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dirty="0">
                <a:cs typeface="Times New Roman" panose="02020603050405020304" pitchFamily="18" charset="0"/>
              </a:rPr>
              <a:t>3</a:t>
            </a:r>
            <a:r>
              <a:rPr lang="en-US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J/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（</a:t>
            </a:r>
            <a:r>
              <a:rPr lang="en-US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kg∙</a:t>
            </a: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）</a:t>
            </a:r>
            <a:r>
              <a:rPr lang="en-US" altLang="zh-CN" sz="2400" kern="100" dirty="0"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2kg</a:t>
            </a: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（</a:t>
            </a:r>
            <a:r>
              <a:rPr lang="en-US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100</a:t>
            </a: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）＝</a:t>
            </a:r>
            <a:r>
              <a:rPr lang="en-US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2400" kern="100" dirty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dirty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72</a:t>
            </a: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dirty="0"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）天然气完全燃烧所放出的热量；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）天然气灶烧水时的效率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4754" y="1283941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已知天然气的热值和体积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可求出天然气完全燃烧放出的热量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Q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放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Vq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天然气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42m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J/m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424754" y="2708920"/>
                <a:ext cx="11359084" cy="21163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结合前两问所得的数据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利用公式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4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吸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-25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放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100%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可求出天然气灶烧水时的效率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4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吸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-25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放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100%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72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𝐉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68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𝐉</m:t>
                        </m:r>
                      </m:den>
                    </m:f>
                  </m:oMath>
                </a14:m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100%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40%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754" y="2708920"/>
                <a:ext cx="11359084" cy="2116349"/>
              </a:xfrm>
              <a:prstGeom prst="rect">
                <a:avLst/>
              </a:prstGeom>
              <a:blipFill rotWithShape="1">
                <a:blip r:embed="rId1"/>
                <a:stretch>
                  <a:fillRect l="-5" r="1" b="-30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）某款具有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低温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中温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高温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三个挡位的电加热器，电路图如图所示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电源电压恒为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220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是电热丝，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242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121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为选择开关，可选择不同挡位进行加热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）电加热器处于低温挡位时的工作电流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60854" y="3429000"/>
                <a:ext cx="11485848" cy="9559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开关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接触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”“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两个触点时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电加热器处于低温挡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低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242</m:t>
                        </m:r>
                        <m:r>
                          <m:rPr>
                            <m:nor/>
                          </m:rPr>
                          <a:rPr lang="en-US" altLang="zh-CN" sz="2400" b="1" i="0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 A 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3429000"/>
                <a:ext cx="11485848" cy="955967"/>
              </a:xfrm>
              <a:prstGeom prst="rect">
                <a:avLst/>
              </a:prstGeom>
              <a:blipFill rotWithShape="1">
                <a:blip r:embed="rId1"/>
                <a:stretch>
                  <a:fillRect l="-2" r="1" b="-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334566" y="4293096"/>
            <a:ext cx="11062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）选择开关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S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接触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两个触点时，通电</a:t>
            </a:r>
            <a:r>
              <a:rPr lang="en-US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1 min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，电流产生的热量；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360854" y="5021215"/>
                <a:ext cx="11485848" cy="15761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开关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接触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”“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两个触点时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只有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接入电路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电加热器处于中温挡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sz="2400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121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60s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J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5021215"/>
                <a:ext cx="11485848" cy="1576137"/>
              </a:xfrm>
              <a:prstGeom prst="rect">
                <a:avLst/>
              </a:prstGeom>
              <a:blipFill rotWithShape="1">
                <a:blip r:embed="rId2"/>
                <a:stretch>
                  <a:fillRect l="-2" t="-17" r="1" b="-88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210" y="1876164"/>
            <a:ext cx="2035923" cy="137747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823398" y="314087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）电加热器处于高温挡位时的功率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60854" y="4148855"/>
                <a:ext cx="11422984" cy="20164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当开关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接触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”“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两个触点时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并联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电加热器处于高温挡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高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sz="2400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242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sz="2400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121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600 W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148855"/>
                <a:ext cx="11422984" cy="2016449"/>
              </a:xfrm>
              <a:prstGeom prst="rect">
                <a:avLst/>
              </a:prstGeom>
              <a:blipFill rotWithShape="1">
                <a:blip r:embed="rId1"/>
                <a:stretch>
                  <a:fillRect l="-2" t="-20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934" y="1352197"/>
            <a:ext cx="3312368" cy="22411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441343" y="371703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某国产电动汽车的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超级电机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采用先进能量转换技术，实现了更高的能量转换效率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电动汽车工作时电能主要转化为（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磁能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机械能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化学能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91150" y="139889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）物理科创小组利用热敏电阻的阻值会随温度的升高而增大的特性，设计一种可测高温的温度计，简易电路图如图甲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电源电压恒为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，电流表的量程为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0~15 mA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为调零电阻，热敏电阻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为温度计的测温探头，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的阻值随温度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的变化关系如图乙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使用前先对温度计进行调零，即将测温探头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置于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的环境中，调节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的阻值，使电流表指针刚好满偏，此后保持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的阻值不变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0750" y="3538359"/>
            <a:ext cx="8711136" cy="253722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46284" y="600743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）求此时调零电阻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60854" y="4439315"/>
                <a:ext cx="11485848" cy="15099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当电流表指针刚好满偏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kern="100" baseline="-25000"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15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mA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015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015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𝐀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200 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由图乙可知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：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i="1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100 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i="1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200 Ω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100 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100 Ω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439315"/>
                <a:ext cx="11485848" cy="1509965"/>
              </a:xfrm>
              <a:prstGeom prst="rect">
                <a:avLst/>
              </a:prstGeom>
              <a:blipFill rotWithShape="1">
                <a:blip r:embed="rId1"/>
                <a:stretch>
                  <a:fillRect l="-2" t="-2" r="1" b="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718" y="1484784"/>
            <a:ext cx="8711136" cy="253722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658252" y="395385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）当测温探头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的温度为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600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时，求电路的总功率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60854" y="4571728"/>
                <a:ext cx="11485848" cy="16437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由图乙求出热敏电阻的阻值与温度的关系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：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i="1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600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i="1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zh-CN" sz="2400" kern="100" smtClean="0">
                    <a:cs typeface="Times New Roman" panose="02020603050405020304" pitchFamily="18" charset="0"/>
                  </a:rPr>
                  <a:t>＝</a:t>
                </a:r>
                <a:endParaRPr lang="en-US" altLang="zh-CN" sz="2400" kern="100" smtClean="0"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400 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  <m:r>
                          <m:rPr>
                            <m:nor/>
                          </m:rPr>
                          <a:rPr lang="en-US" altLang="zh-CN" sz="2400" b="1" i="0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sz="2400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400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  <m:r>
                          <m:rPr>
                            <m:nor/>
                          </m:rPr>
                          <a:rPr lang="zh-CN" altLang="zh-CN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  <m:r>
                          <m:rPr>
                            <m:nor/>
                          </m:rPr>
                          <a:rPr lang="en-US" altLang="zh-CN" sz="2400" b="1" i="0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01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8 W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571728"/>
                <a:ext cx="11485848" cy="1643720"/>
              </a:xfrm>
              <a:prstGeom prst="rect">
                <a:avLst/>
              </a:prstGeom>
              <a:blipFill rotWithShape="1">
                <a:blip r:embed="rId1"/>
                <a:stretch>
                  <a:fillRect l="-2" t="-22" r="1" b="-28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1556792"/>
            <a:ext cx="8711136" cy="253722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370220" y="402586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）写出电路电流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与测温探头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的温度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的关系表达式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60854" y="4846484"/>
                <a:ext cx="11485848" cy="15338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利用欧姆定律、串联电路电阻规律以及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）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问中求出的热敏电阻与温度的关系表达式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可推导出电流与温度的关系表达式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：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400" b="1" i="0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en-US" altLang="zh-CN" sz="2400" b="1" i="0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℃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  <m:r>
                          <m:rPr>
                            <m:nor/>
                          </m:rPr>
                          <a:rPr lang="en-US" altLang="zh-CN" sz="2400" b="1" i="0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200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846484"/>
                <a:ext cx="11485848" cy="1533881"/>
              </a:xfrm>
              <a:prstGeom prst="rect">
                <a:avLst/>
              </a:prstGeom>
              <a:blipFill rotWithShape="1">
                <a:blip r:embed="rId1"/>
                <a:stretch>
                  <a:fillRect l="-2" t="-11" r="1" b="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678" y="1500936"/>
            <a:ext cx="8711136" cy="253722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655046" y="422108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）把电流表的刻度盘标注上对应的温度刻度值，如图丙，请标出电路电流为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时对应的温度值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60854" y="4559415"/>
                <a:ext cx="11350976" cy="15338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将电流值代入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）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中的关系式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2400" kern="100" baseline="300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baseline="3000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℃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  <m:r>
                          <m:rPr>
                            <m:nor/>
                          </m:rPr>
                          <a:rPr lang="zh-CN" altLang="zh-CN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200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800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℃.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559415"/>
                <a:ext cx="11350976" cy="1533881"/>
              </a:xfrm>
              <a:prstGeom prst="rect">
                <a:avLst/>
              </a:prstGeom>
              <a:blipFill rotWithShape="1">
                <a:blip r:embed="rId1"/>
                <a:stretch>
                  <a:fillRect l="-2" t="-1995" r="5" b="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18742" y="1608020"/>
            <a:ext cx="8711136" cy="253722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31110" y="420493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如图所示是自然界的水循环过程示意图，下列说法正确的是（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过程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发生的物态变化是升华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过程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中部分水蒸气液化成小水滴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过程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中部分水蒸气凝固成小冰晶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过程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中部分小冰晶液化成小水滴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86894" y="1394796"/>
            <a:ext cx="4816172" cy="239019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59102" y="377278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19542" y="91755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下列成语中描述的现象是通过做功方式改变物体内能的是（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炙手可热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扬汤止沸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滴水成冰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钻木取火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我国火箭发射技术处于世界领先水平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火箭发射时，燃料燃烧获得的能量使其加速升空，该过程能量转化形式与汽油机四个冲程中能量转化形式相同的是（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吸气冲程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压缩冲程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做功冲程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排气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冲程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5950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271670" y="29969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雷电是云层间电荷聚集到一定程度后发生剧烈放电的自然现象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如图所示，带电的云层靠近建筑物上的避雷针时，通过避雷针剧烈放电形成雷电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雷电发生过程电能全部转化为光能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避雷针可用很细的金属线与大地相连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雷雨时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旷野中的行人应立即躲到大树下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雷雨时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旷野中的行人应双脚并拢蹲下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尽可能降低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高度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89749" y="508518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31710" y="13407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23198" y="2060848"/>
            <a:ext cx="2498091" cy="2828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沈括在《梦溪笔谈》中描述：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方家，以磁石磨针锋，则能指南；然常微偏东，不全南也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地磁场北极在地理北极附近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指南的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针锋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是磁体的北极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指南的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针锋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指向地理南极的正方向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地磁场的两极和地理的两极不完全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重合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15086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9331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二十四节气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被列入联合国教科文组织人类非物质文化遗产代表作名录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图中的物态变化属于凝华的是（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立春冰化水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白露草上珠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立冬叶上霜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冬至冰挂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檐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5837" y="2132856"/>
            <a:ext cx="10697914" cy="159012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99062" y="141639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7158</Words>
  <Application>WPS 演示</Application>
  <PresentationFormat>自定义</PresentationFormat>
  <Paragraphs>581</Paragraphs>
  <Slides>44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等线</vt:lpstr>
      <vt:lpstr>Arial Unicode MS</vt:lpstr>
      <vt:lpstr>Calibri</vt:lpstr>
      <vt:lpstr>仿宋</vt:lpstr>
      <vt:lpstr>Cambria Math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443</cp:revision>
  <dcterms:created xsi:type="dcterms:W3CDTF">2020-11-06T05:24:00Z</dcterms:created>
  <dcterms:modified xsi:type="dcterms:W3CDTF">2025-09-13T03:08:35Z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D52DBA77D9E242D1BE88CB8B08FC1B30_12</vt:lpwstr>
  </property>
</Properties>
</file>